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16.xml" ContentType="application/vnd.openxmlformats-officedocument.presentationml.notesSlide+xml"/>
  <Override PartName="/ppt/notesSlides/_rels/notesSlide16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132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slideLayout13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91.xml" ContentType="application/vnd.openxmlformats-officedocument.presentationml.slideLayout+xml"/>
  <Override PartName="/ppt/media/image39.jpeg" ContentType="image/jpeg"/>
  <Override PartName="/ppt/media/image38.jpeg" ContentType="image/jpe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3.png" ContentType="image/png"/>
  <Override PartName="/ppt/media/image22.png" ContentType="image/png"/>
  <Override PartName="/ppt/media/image37.jpeg" ContentType="image/jpe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36.jpeg" ContentType="image/jpe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9.png" ContentType="image/png"/>
  <Override PartName="/ppt/media/image6.png" ContentType="image/png"/>
  <Override PartName="/ppt/media/image28.png" ContentType="image/png"/>
  <Override PartName="/ppt/media/image5.png" ContentType="image/png"/>
  <Override PartName="/ppt/media/image27.png" ContentType="image/png"/>
  <Override PartName="/ppt/media/image4.png" ContentType="image/png"/>
  <Override PartName="/ppt/media/image17.png" ContentType="image/png"/>
  <Override PartName="/ppt/media/image26.png" ContentType="image/png"/>
  <Override PartName="/ppt/media/image3.png" ContentType="image/png"/>
  <Override PartName="/ppt/media/image16.png" ContentType="image/png"/>
  <Override PartName="/ppt/media/image25.png" ContentType="image/png"/>
  <Override PartName="/ppt/media/image2.png" ContentType="image/png"/>
  <Override PartName="/ppt/media/image40.png" ContentType="image/png"/>
  <Override PartName="/ppt/media/image15.png" ContentType="image/png"/>
  <Override PartName="/ppt/media/image24.png" ContentType="image/png"/>
  <Override PartName="/ppt/media/image1.png" ContentType="image/png"/>
  <Override PartName="/ppt/theme/theme12.xml" ContentType="application/vnd.openxmlformats-officedocument.theme+xml"/>
  <Override PartName="/ppt/theme/theme9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pt-BR" sz="2000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41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r>
              <a:rPr lang="pt-BR" sz="1400">
                <a:latin typeface="Times New Roman"/>
              </a:rPr>
              <a:t>&lt;cabeçalho&gt;</a:t>
            </a:r>
            <a:endParaRPr/>
          </a:p>
        </p:txBody>
      </p:sp>
      <p:sp>
        <p:nvSpPr>
          <p:cNvPr id="418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41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420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4F33C9C-75A1-4B8C-B19C-51984C74FBE0}" type="slidenum">
              <a:rPr lang="pt-BR" sz="1400">
                <a:latin typeface="Times New Roman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0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883EFD1-DEC6-41B8-A1B2-3C884D1FCE83}" type="slidenum">
              <a:rPr lang="pt-BR" sz="1200">
                <a:solidFill>
                  <a:srgbClr val="40404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0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8921FCC-7A4B-4374-8B23-F97F1BD7DA24}" type="slidenum">
              <a:rPr lang="pt-BR" sz="1200">
                <a:solidFill>
                  <a:srgbClr val="40404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2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3301EA4-627B-4F21-8E0A-1BFDCAE10372}" type="slidenum">
              <a:rPr lang="pt-BR" sz="1200">
                <a:solidFill>
                  <a:srgbClr val="40404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4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7619A6D-1795-4C10-A327-DAFA347E9B54}" type="slidenum">
              <a:rPr lang="pt-BR" sz="1200">
                <a:solidFill>
                  <a:srgbClr val="40404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2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0AF83B5-EE8D-4EB5-AA7D-9A293411B31F}" type="slidenum">
              <a:rPr lang="pt-BR" sz="1200">
                <a:solidFill>
                  <a:srgbClr val="40404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4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970712A-B426-4554-A005-458DC3ED90D8}" type="slidenum">
              <a:rPr lang="pt-BR" sz="1200">
                <a:solidFill>
                  <a:srgbClr val="40404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6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4CED23A-DDF6-480D-A863-0F5F5AE9F038}" type="slidenum">
              <a:rPr lang="pt-BR" sz="1200">
                <a:solidFill>
                  <a:srgbClr val="40404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8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BE8A68C-1731-41F5-96C5-BC0FAD35B655}" type="slidenum">
              <a:rPr lang="pt-BR" sz="1200">
                <a:solidFill>
                  <a:srgbClr val="40404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8.png"/><Relationship Id="rId3" Type="http://schemas.openxmlformats.org/officeDocument/2006/relationships/image" Target="../media/image29.png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1.png"/><Relationship Id="rId3" Type="http://schemas.openxmlformats.org/officeDocument/2006/relationships/image" Target="../media/image32.png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png"/><Relationship Id="rId3" Type="http://schemas.openxmlformats.org/officeDocument/2006/relationships/image" Target="../media/image25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3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4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41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8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8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2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22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5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26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9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29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941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m 6" descr=""/>
          <p:cNvPicPr/>
          <p:nvPr/>
        </p:nvPicPr>
        <p:blipFill>
          <a:blip r:embed="rId2"/>
          <a:srcRect l="513" t="491" r="513" b="2978"/>
          <a:stretch>
            <a:fillRect/>
          </a:stretch>
        </p:blipFill>
        <p:spPr>
          <a:xfrm>
            <a:off x="0" y="0"/>
            <a:ext cx="12187440" cy="6856560"/>
          </a:xfrm>
          <a:prstGeom prst="rect">
            <a:avLst/>
          </a:prstGeom>
          <a:ln>
            <a:noFill/>
          </a:ln>
        </p:spPr>
      </p:pic>
      <p:pic>
        <p:nvPicPr>
          <p:cNvPr id="1" name="Imagem 6" descr=""/>
          <p:cNvPicPr/>
          <p:nvPr/>
        </p:nvPicPr>
        <p:blipFill>
          <a:blip r:embed="rId3"/>
          <a:srcRect l="2115" t="0" r="312" b="404"/>
          <a:stretch>
            <a:fillRect/>
          </a:stretch>
        </p:blipFill>
        <p:spPr>
          <a:xfrm>
            <a:off x="1440" y="0"/>
            <a:ext cx="12187440" cy="68565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agem 6" descr=""/>
          <p:cNvPicPr/>
          <p:nvPr/>
        </p:nvPicPr>
        <p:blipFill>
          <a:blip r:embed="rId2"/>
          <a:srcRect l="513" t="491" r="513" b="2978"/>
          <a:stretch>
            <a:fillRect/>
          </a:stretch>
        </p:blipFill>
        <p:spPr>
          <a:xfrm>
            <a:off x="0" y="0"/>
            <a:ext cx="12187440" cy="6856560"/>
          </a:xfrm>
          <a:prstGeom prst="rect">
            <a:avLst/>
          </a:prstGeom>
          <a:ln>
            <a:noFill/>
          </a:ln>
        </p:spPr>
      </p:pic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Imagem 6" descr=""/>
          <p:cNvPicPr/>
          <p:nvPr/>
        </p:nvPicPr>
        <p:blipFill>
          <a:blip r:embed="rId2"/>
          <a:srcRect l="513" t="491" r="513" b="2978"/>
          <a:stretch>
            <a:fillRect/>
          </a:stretch>
        </p:blipFill>
        <p:spPr>
          <a:xfrm>
            <a:off x="0" y="0"/>
            <a:ext cx="12187440" cy="6856560"/>
          </a:xfrm>
          <a:prstGeom prst="rect">
            <a:avLst/>
          </a:prstGeom>
          <a:ln>
            <a:noFill/>
          </a:ln>
        </p:spPr>
      </p:pic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7.º Nível da estrutura de tópicos</a:t>
            </a:r>
            <a:endParaRPr/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6" descr=""/>
          <p:cNvPicPr/>
          <p:nvPr/>
        </p:nvPicPr>
        <p:blipFill>
          <a:blip r:embed="rId2"/>
          <a:srcRect l="513" t="491" r="513" b="2978"/>
          <a:stretch>
            <a:fillRect/>
          </a:stretch>
        </p:blipFill>
        <p:spPr>
          <a:xfrm>
            <a:off x="0" y="0"/>
            <a:ext cx="12187440" cy="685656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m 6" descr=""/>
          <p:cNvPicPr/>
          <p:nvPr/>
        </p:nvPicPr>
        <p:blipFill>
          <a:blip r:embed="rId2"/>
          <a:srcRect l="513" t="491" r="513" b="2978"/>
          <a:stretch>
            <a:fillRect/>
          </a:stretch>
        </p:blipFill>
        <p:spPr>
          <a:xfrm>
            <a:off x="0" y="0"/>
            <a:ext cx="12187440" cy="6856560"/>
          </a:xfrm>
          <a:prstGeom prst="rect">
            <a:avLst/>
          </a:prstGeom>
          <a:ln>
            <a:noFill/>
          </a:ln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 anchor="ctr"/>
          <a:p>
            <a:pPr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7.º Nível da estrutura de tópicos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rIns="0" tIns="0" bIns="0" anchor="ctr"/>
          <a:p>
            <a:pPr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6" descr=""/>
          <p:cNvPicPr/>
          <p:nvPr/>
        </p:nvPicPr>
        <p:blipFill>
          <a:blip r:embed="rId2"/>
          <a:srcRect l="513" t="491" r="513" b="2978"/>
          <a:stretch>
            <a:fillRect/>
          </a:stretch>
        </p:blipFill>
        <p:spPr>
          <a:xfrm>
            <a:off x="0" y="0"/>
            <a:ext cx="12187440" cy="6856560"/>
          </a:xfrm>
          <a:prstGeom prst="rect">
            <a:avLst/>
          </a:prstGeom>
          <a:ln>
            <a:noFill/>
          </a:ln>
        </p:spPr>
      </p:pic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m 6" descr=""/>
          <p:cNvPicPr/>
          <p:nvPr/>
        </p:nvPicPr>
        <p:blipFill>
          <a:blip r:embed="rId2"/>
          <a:srcRect l="513" t="491" r="513" b="2978"/>
          <a:stretch>
            <a:fillRect/>
          </a:stretch>
        </p:blipFill>
        <p:spPr>
          <a:xfrm>
            <a:off x="0" y="0"/>
            <a:ext cx="12187440" cy="6856560"/>
          </a:xfrm>
          <a:prstGeom prst="rect">
            <a:avLst/>
          </a:prstGeom>
          <a:ln>
            <a:noFill/>
          </a:ln>
        </p:spPr>
      </p:pic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m 6" descr=""/>
          <p:cNvPicPr/>
          <p:nvPr/>
        </p:nvPicPr>
        <p:blipFill>
          <a:blip r:embed="rId2"/>
          <a:srcRect l="513" t="491" r="513" b="2978"/>
          <a:stretch>
            <a:fillRect/>
          </a:stretch>
        </p:blipFill>
        <p:spPr>
          <a:xfrm>
            <a:off x="0" y="0"/>
            <a:ext cx="12187440" cy="6856560"/>
          </a:xfrm>
          <a:prstGeom prst="rect">
            <a:avLst/>
          </a:prstGeom>
          <a:ln>
            <a:noFill/>
          </a:ln>
        </p:spPr>
      </p:pic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m 6" descr=""/>
          <p:cNvPicPr/>
          <p:nvPr/>
        </p:nvPicPr>
        <p:blipFill>
          <a:blip r:embed="rId2"/>
          <a:srcRect l="513" t="491" r="513" b="2978"/>
          <a:stretch>
            <a:fillRect/>
          </a:stretch>
        </p:blipFill>
        <p:spPr>
          <a:xfrm>
            <a:off x="0" y="0"/>
            <a:ext cx="12187440" cy="6856560"/>
          </a:xfrm>
          <a:prstGeom prst="rect">
            <a:avLst/>
          </a:prstGeom>
          <a:ln>
            <a:noFill/>
          </a:ln>
        </p:spPr>
      </p:pic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m 6" descr=""/>
          <p:cNvPicPr/>
          <p:nvPr/>
        </p:nvPicPr>
        <p:blipFill>
          <a:blip r:embed="rId2"/>
          <a:srcRect l="513" t="491" r="513" b="2978"/>
          <a:stretch>
            <a:fillRect/>
          </a:stretch>
        </p:blipFill>
        <p:spPr>
          <a:xfrm>
            <a:off x="0" y="0"/>
            <a:ext cx="12187440" cy="6856560"/>
          </a:xfrm>
          <a:prstGeom prst="rect">
            <a:avLst/>
          </a:prstGeom>
          <a:ln>
            <a:noFill/>
          </a:ln>
        </p:spPr>
      </p:pic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m 6" descr=""/>
          <p:cNvPicPr/>
          <p:nvPr/>
        </p:nvPicPr>
        <p:blipFill>
          <a:blip r:embed="rId2"/>
          <a:srcRect l="513" t="491" r="513" b="2978"/>
          <a:stretch>
            <a:fillRect/>
          </a:stretch>
        </p:blipFill>
        <p:spPr>
          <a:xfrm>
            <a:off x="0" y="0"/>
            <a:ext cx="12187440" cy="6856560"/>
          </a:xfrm>
          <a:prstGeom prst="rect">
            <a:avLst/>
          </a:prstGeom>
          <a:ln>
            <a:noFill/>
          </a:ln>
        </p:spPr>
      </p:pic>
      <p:pic>
        <p:nvPicPr>
          <p:cNvPr id="299" name="Imagem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800" y="360"/>
            <a:ext cx="12187440" cy="6858360"/>
          </a:xfrm>
          <a:prstGeom prst="rect">
            <a:avLst/>
          </a:prstGeom>
          <a:ln>
            <a:noFill/>
          </a:ln>
        </p:spPr>
      </p:pic>
      <p:sp>
        <p:nvSpPr>
          <p:cNvPr id="300" name="CustomShape 1"/>
          <p:cNvSpPr/>
          <p:nvPr/>
        </p:nvSpPr>
        <p:spPr>
          <a:xfrm>
            <a:off x="4182480" y="264960"/>
            <a:ext cx="5230800" cy="301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01" name="CustomShape 2"/>
          <p:cNvSpPr/>
          <p:nvPr/>
        </p:nvSpPr>
        <p:spPr>
          <a:xfrm>
            <a:off x="816120" y="384840"/>
            <a:ext cx="3144600" cy="18932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02" name="CustomShape 3"/>
          <p:cNvSpPr/>
          <p:nvPr/>
        </p:nvSpPr>
        <p:spPr>
          <a:xfrm>
            <a:off x="816120" y="2478240"/>
            <a:ext cx="3144600" cy="18932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03" name="CustomShape 4"/>
          <p:cNvSpPr/>
          <p:nvPr/>
        </p:nvSpPr>
        <p:spPr>
          <a:xfrm>
            <a:off x="816120" y="4572000"/>
            <a:ext cx="3144600" cy="18932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04" name="CustomShape 5"/>
          <p:cNvSpPr/>
          <p:nvPr/>
        </p:nvSpPr>
        <p:spPr>
          <a:xfrm>
            <a:off x="4182480" y="3448440"/>
            <a:ext cx="5230800" cy="301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05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306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slideLayout" Target="../slideLayouts/slideLayout9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0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838080" y="288000"/>
            <a:ext cx="8856720" cy="271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pt-BR" sz="4400">
                <a:solidFill>
                  <a:srgbClr val="000000"/>
                </a:solidFill>
                <a:latin typeface="Arial"/>
                <a:ea typeface="DejaVu Sans"/>
              </a:rPr>
              <a:t>INTERNET X FILHOS</a:t>
            </a:r>
            <a:endParaRPr/>
          </a:p>
          <a:p>
            <a:pPr>
              <a:lnSpc>
                <a:spcPct val="100000"/>
              </a:lnSpc>
            </a:pPr>
            <a:r>
              <a:rPr b="1" i="1" lang="pt-BR" sz="4400">
                <a:solidFill>
                  <a:srgbClr val="404040"/>
                </a:solidFill>
                <a:latin typeface="Arial"/>
                <a:ea typeface="DejaVu Sans"/>
              </a:rPr>
              <a:t>COMO MEDIAR SEM REMEDIAR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1343520" y="144000"/>
            <a:ext cx="9071640" cy="864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80808"/>
                </a:solidFill>
                <a:latin typeface="Arial"/>
                <a:ea typeface="DejaVu Sans"/>
              </a:rPr>
              <a:t>7</a:t>
            </a:r>
            <a:r>
              <a:rPr lang="pt-BR" sz="2400">
                <a:solidFill>
                  <a:srgbClr val="080808"/>
                </a:solidFill>
                <a:latin typeface="Arial"/>
                <a:ea typeface="DejaVu Sans"/>
              </a:rPr>
              <a:t>.Insista para que eles respeitem a propriedade dos outros que estão on-line. Explique que realizar cópias ilegais do trabalho de outras pessoas (música, vídeos, jogos e outros programas) é roubo.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80808"/>
                </a:solidFill>
                <a:latin typeface="Arial"/>
                <a:ea typeface="DejaVu Sans"/>
              </a:rPr>
              <a:t>8</a:t>
            </a:r>
            <a:r>
              <a:rPr lang="pt-BR" sz="2400">
                <a:solidFill>
                  <a:srgbClr val="080808"/>
                </a:solidFill>
                <a:latin typeface="Arial"/>
                <a:ea typeface="DejaVu Sans"/>
              </a:rPr>
              <a:t>.Diga aos seus filhos que eles nunca devem marcar um encontro pessoal com amigos virtuais. Explique que os amigos on-line podem não ser quem dizem que são.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80808"/>
                </a:solidFill>
                <a:latin typeface="Arial"/>
                <a:ea typeface="DejaVu Sans"/>
              </a:rPr>
              <a:t>9</a:t>
            </a:r>
            <a:r>
              <a:rPr lang="pt-BR" sz="2400">
                <a:solidFill>
                  <a:srgbClr val="080808"/>
                </a:solidFill>
                <a:latin typeface="Arial"/>
                <a:ea typeface="DejaVu Sans"/>
              </a:rPr>
              <a:t>.Ensine a eles que nem tudo o que leem e veem on-line é verdade. Estimule-os a perguntarem se não estão seguros.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80808"/>
                </a:solidFill>
                <a:latin typeface="Arial"/>
                <a:ea typeface="DejaVu Sans"/>
              </a:rPr>
              <a:t>10</a:t>
            </a:r>
            <a:r>
              <a:rPr lang="pt-BR" sz="2400">
                <a:solidFill>
                  <a:srgbClr val="080808"/>
                </a:solidFill>
                <a:latin typeface="Arial"/>
                <a:ea typeface="DejaVu Sans"/>
              </a:rPr>
              <a:t>.Controle a atividade on-line dos seus filhos com software de Internet avançado. A proteção infantil pode filtrar conteúdo prejudicial, supervisionar os sites que seu filho visita e averiguar o que ele faz neles.</a:t>
            </a:r>
            <a:endParaRPr/>
          </a:p>
        </p:txBody>
      </p:sp>
    </p:spTree>
  </p:cSld>
  <p:transition spd="med">
    <p:fade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1127520" y="404640"/>
            <a:ext cx="8711640" cy="5511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r>
              <a:rPr lang="pt-BR" sz="2800">
                <a:solidFill>
                  <a:srgbClr val="000000"/>
                </a:solidFill>
                <a:latin typeface="Arial"/>
                <a:ea typeface="DejaVu Sans"/>
              </a:rPr>
              <a:t>.Se você receber e-mails suspeitos, arquivos ou fotos de alguém que não conhece, mande-os para a lata de lixo. Você tem muito que perder se confiar em alguém que não conhece. Do mesmo modo, evite clicar nas URLs que lhe parecem suspeitas.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Arial"/>
                <a:ea typeface="DejaVu Sans"/>
              </a:rPr>
              <a:t>12</a:t>
            </a:r>
            <a:r>
              <a:rPr lang="pt-BR" sz="280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1" i="1" lang="pt-BR" sz="2800" u="sng">
                <a:solidFill>
                  <a:srgbClr val="000000"/>
                </a:solidFill>
                <a:latin typeface="Arial"/>
                <a:ea typeface="DejaVu Sans"/>
              </a:rPr>
              <a:t>Nunca </a:t>
            </a:r>
            <a:r>
              <a:rPr lang="pt-BR" sz="2800">
                <a:solidFill>
                  <a:srgbClr val="000000"/>
                </a:solidFill>
                <a:latin typeface="Arial"/>
                <a:ea typeface="DejaVu Sans"/>
              </a:rPr>
              <a:t>distribua as suas senhas para outros colegas.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r>
              <a:rPr lang="pt-BR" sz="280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pt-BR" sz="2800">
                <a:solidFill>
                  <a:srgbClr val="0d0d0d"/>
                </a:solidFill>
                <a:latin typeface="Arial"/>
                <a:ea typeface="DejaVu Sans"/>
              </a:rPr>
              <a:t>Ao fazer publicações em redes sociais, determine quem pode ter acesso ao conteúdo.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d0d0d"/>
                </a:solidFill>
                <a:latin typeface="Arial"/>
                <a:ea typeface="DejaVu Sans"/>
              </a:rPr>
              <a:t>14</a:t>
            </a:r>
            <a:r>
              <a:rPr lang="pt-BR" sz="2800">
                <a:solidFill>
                  <a:srgbClr val="0d0d0d"/>
                </a:solidFill>
                <a:latin typeface="Arial"/>
                <a:ea typeface="DejaVu Sans"/>
              </a:rPr>
              <a:t>. </a:t>
            </a:r>
            <a:r>
              <a:rPr b="1" lang="pt-BR" sz="2800">
                <a:solidFill>
                  <a:srgbClr val="0d0d0d"/>
                </a:solidFill>
                <a:latin typeface="Arial"/>
                <a:ea typeface="DejaVu Sans"/>
              </a:rPr>
              <a:t>Nunca</a:t>
            </a:r>
            <a:r>
              <a:rPr lang="pt-BR" sz="2800">
                <a:solidFill>
                  <a:srgbClr val="0d0d0d"/>
                </a:solidFill>
                <a:latin typeface="Arial"/>
                <a:ea typeface="DejaVu Sans"/>
              </a:rPr>
              <a:t> faça check-in em lugares que frequenta regularmente e, muito menos, em casa.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 spd="med">
    <p:fade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609480" y="273600"/>
            <a:ext cx="10971360" cy="5306760"/>
          </a:xfrm>
          <a:prstGeom prst="rect">
            <a:avLst/>
          </a:prstGeom>
          <a:noFill/>
          <a:ln>
            <a:noFill/>
          </a:ln>
        </p:spPr>
        <p:txBody>
          <a:bodyPr wrap="none" lIns="0" rIns="0" tIns="0" bIns="0" anchor="ctr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Arial"/>
                <a:ea typeface="DejaVu Sans"/>
              </a:rPr>
              <a:t>TECNOLOGIA É</a:t>
            </a:r>
            <a:r>
              <a:rPr b="1" lang="pt-BR" sz="3200">
                <a:solidFill>
                  <a:srgbClr val="000000"/>
                </a:solidFill>
                <a:latin typeface="Arial"/>
                <a:ea typeface="DejaVu Sans"/>
              </a:rPr>
              <a:t> APOIO, EDUCAÇÃO É A SOLUÇÃO!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ransition spd="med">
    <p:fade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609480" y="273600"/>
            <a:ext cx="10971360" cy="5306760"/>
          </a:xfrm>
          <a:prstGeom prst="rect">
            <a:avLst/>
          </a:prstGeom>
          <a:noFill/>
          <a:ln>
            <a:noFill/>
          </a:ln>
        </p:spPr>
        <p:txBody>
          <a:bodyPr wrap="none" lIns="0" rIns="0" tIns="0" bIns="0" anchor="ctr"/>
          <a:p>
            <a:pPr algn="ctr">
              <a:lnSpc>
                <a:spcPct val="100000"/>
              </a:lnSpc>
            </a:pPr>
            <a:r>
              <a:rPr b="1" lang="pt-BR" sz="4270">
                <a:solidFill>
                  <a:srgbClr val="000000"/>
                </a:solidFill>
                <a:latin typeface="Arial"/>
                <a:ea typeface="DejaVu Sans"/>
              </a:rPr>
              <a:t>INTERNET NÃO É BABÁ!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ransition spd="med">
    <p:fade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609480" y="273600"/>
            <a:ext cx="10971360" cy="5306760"/>
          </a:xfrm>
          <a:prstGeom prst="rect">
            <a:avLst/>
          </a:prstGeom>
          <a:noFill/>
          <a:ln>
            <a:noFill/>
          </a:ln>
        </p:spPr>
        <p:txBody>
          <a:bodyPr wrap="none" lIns="0" rIns="0" tIns="0" bIns="0" anchor="ctr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Arial"/>
                <a:ea typeface="DejaVu Sans"/>
              </a:rPr>
              <a:t>MINHA FILHA NUA NA INTERNET, DE QUEM É A CULPA?</a:t>
            </a:r>
            <a:endParaRPr/>
          </a:p>
        </p:txBody>
      </p:sp>
    </p:spTree>
  </p:cSld>
  <p:transition spd="med">
    <p:fade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609480" y="273600"/>
            <a:ext cx="10971720" cy="5307120"/>
          </a:xfrm>
          <a:prstGeom prst="rect">
            <a:avLst/>
          </a:prstGeom>
          <a:noFill/>
          <a:ln>
            <a:noFill/>
          </a:ln>
        </p:spPr>
        <p:txBody>
          <a:bodyPr wrap="none" lIns="0" rIns="0" tIns="0" bIns="0" anchor="ctr"/>
          <a:p>
            <a:pPr algn="ctr">
              <a:lnSpc>
                <a:spcPct val="100000"/>
              </a:lnSpc>
            </a:pPr>
            <a:r>
              <a:rPr lang="pt-BR" sz="4270">
                <a:solidFill>
                  <a:srgbClr val="000000"/>
                </a:solidFill>
                <a:latin typeface="Arial"/>
                <a:ea typeface="DejaVu Sans"/>
              </a:rPr>
              <a:t>CONHECIMENTO E UNIÃO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t-BR" sz="4270">
                <a:solidFill>
                  <a:srgbClr val="000000"/>
                </a:solidFill>
                <a:latin typeface="Arial"/>
                <a:ea typeface="DejaVu Sans"/>
              </a:rPr>
              <a:t>grupos de estudos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ransition spd="med">
    <p:fade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1080000" y="936000"/>
            <a:ext cx="8456760" cy="273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pt-BR" sz="4400">
                <a:solidFill>
                  <a:srgbClr val="404040"/>
                </a:solidFill>
                <a:latin typeface="Arial"/>
                <a:ea typeface="DejaVu Sans"/>
              </a:rPr>
              <a:t>MAS COMO MEDIAR SEM PROIBIR?</a:t>
            </a:r>
            <a:endParaRPr/>
          </a:p>
          <a:p>
            <a:pPr>
              <a:lnSpc>
                <a:spcPct val="100000"/>
              </a:lnSpc>
            </a:pPr>
            <a:r>
              <a:rPr lang="pt-BR" sz="4270">
                <a:solidFill>
                  <a:srgbClr val="404040"/>
                </a:solidFill>
                <a:latin typeface="Arial"/>
                <a:ea typeface="DejaVu Sans"/>
              </a:rPr>
              <a:t>Dicas e sugestões</a:t>
            </a:r>
            <a:endParaRPr/>
          </a:p>
        </p:txBody>
      </p:sp>
    </p:spTree>
  </p:cSld>
  <p:transition spd="med">
    <p:fade/>
  </p:transition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4439880" y="2828880"/>
            <a:ext cx="4895280" cy="360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404040"/>
                </a:solidFill>
                <a:latin typeface="Arial"/>
                <a:ea typeface="DejaVu Sans"/>
              </a:rPr>
              <a:t>Temos como objetivo criar jovens usuários resilientes e competentes  que, quando os pais não estão presentes, possam se defender sozinhos no ciberespaço com um risco reduzido.</a:t>
            </a:r>
            <a:endParaRPr/>
          </a:p>
        </p:txBody>
      </p:sp>
      <p:pic>
        <p:nvPicPr>
          <p:cNvPr id="441" name="Imagem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39520" y="404640"/>
            <a:ext cx="3094920" cy="1870920"/>
          </a:xfrm>
          <a:prstGeom prst="rect">
            <a:avLst/>
          </a:prstGeom>
          <a:ln>
            <a:noFill/>
          </a:ln>
        </p:spPr>
      </p:pic>
      <p:pic>
        <p:nvPicPr>
          <p:cNvPr id="442" name="Imagem 8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39520" y="2493000"/>
            <a:ext cx="3094920" cy="1870920"/>
          </a:xfrm>
          <a:prstGeom prst="rect">
            <a:avLst/>
          </a:prstGeom>
          <a:ln>
            <a:noFill/>
          </a:ln>
        </p:spPr>
      </p:pic>
      <p:pic>
        <p:nvPicPr>
          <p:cNvPr id="443" name="Imagem 9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39520" y="4581000"/>
            <a:ext cx="3094920" cy="1922760"/>
          </a:xfrm>
          <a:prstGeom prst="rect">
            <a:avLst/>
          </a:prstGeom>
          <a:ln>
            <a:noFill/>
          </a:ln>
        </p:spPr>
      </p:pic>
      <p:pic>
        <p:nvPicPr>
          <p:cNvPr id="444" name="Imagem 10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4223880" y="260640"/>
            <a:ext cx="5111280" cy="30949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>
            <a:noFill/>
          </a:ln>
        </p:spPr>
        <p:txBody>
          <a:bodyPr wrap="none" lIns="0" rIns="0" tIns="0" bIns="0" anchor="ctr"/>
          <a:p>
            <a:pPr>
              <a:lnSpc>
                <a:spcPct val="100000"/>
              </a:lnSpc>
            </a:pPr>
            <a:r>
              <a:rPr lang="pt-BR" sz="4270">
                <a:solidFill>
                  <a:srgbClr val="000000"/>
                </a:solidFill>
                <a:latin typeface="Arial"/>
                <a:ea typeface="DejaVu Sans"/>
              </a:rPr>
              <a:t>Barra Lateral do Facebook</a:t>
            </a:r>
            <a:endParaRPr/>
          </a:p>
        </p:txBody>
      </p:sp>
      <p:pic>
        <p:nvPicPr>
          <p:cNvPr id="446" name="Imagem 61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84000" y="1080000"/>
            <a:ext cx="8047440" cy="48229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b="1" lang="pt-BR" sz="2000">
                <a:latin typeface="Arial"/>
              </a:rPr>
              <a:t>FONTES: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pt-BR" sz="2000">
                <a:latin typeface="Arial"/>
              </a:rPr>
              <a:t>Família Mais Segura na Internet ( ONG)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pt-BR" sz="2000">
                <a:latin typeface="Arial"/>
              </a:rPr>
              <a:t>www. Internetsegura.org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pt-BR" sz="2000">
                <a:latin typeface="Arial"/>
              </a:rPr>
              <a:t>www.microsoft .com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pt-BR" sz="2000">
                <a:latin typeface="Arial"/>
              </a:rPr>
              <a:t>www. safernet. com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b="1" i="1" lang="pt-BR" sz="2000">
                <a:latin typeface="Arial"/>
              </a:rPr>
              <a:t>Vivendo Esse Mundo Digital</a:t>
            </a:r>
            <a:endParaRPr/>
          </a:p>
          <a:p>
            <a:pPr>
              <a:lnSpc>
                <a:spcPct val="100000"/>
              </a:lnSpc>
            </a:pPr>
            <a:r>
              <a:rPr i="1" lang="pt-BR" sz="2000">
                <a:latin typeface="Arial"/>
              </a:rPr>
              <a:t>Organizadores: Cristiano Nabuco de Abreu;</a:t>
            </a:r>
            <a:endParaRPr/>
          </a:p>
          <a:p>
            <a:pPr>
              <a:lnSpc>
                <a:spcPct val="100000"/>
              </a:lnSpc>
            </a:pPr>
            <a:r>
              <a:rPr i="1" lang="pt-BR" sz="2000">
                <a:latin typeface="Arial"/>
              </a:rPr>
              <a:t>Evelyn Eisentein e Susana Graciela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48" name="TextShape 2"/>
          <p:cNvSpPr txBox="1"/>
          <p:nvPr/>
        </p:nvSpPr>
        <p:spPr>
          <a:xfrm>
            <a:off x="720000" y="163908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b="1" lang="pt-BR" sz="2000">
                <a:latin typeface="Arial"/>
              </a:rPr>
              <a:t>Grupo de Estudo: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b="1" lang="pt-BR" sz="2000">
                <a:latin typeface="Arial"/>
              </a:rPr>
              <a:t>Ana Paula Raffo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b="1" lang="pt-BR" sz="2000">
                <a:latin typeface="Arial"/>
              </a:rPr>
              <a:t>Fabiana Severino de Araujo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b="1" lang="pt-BR" sz="2000">
                <a:latin typeface="Arial"/>
              </a:rPr>
              <a:t>Richelly  Ferreira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b="1" lang="pt-BR" sz="2000">
                <a:latin typeface="Arial"/>
              </a:rPr>
              <a:t>Cristiane Cabral de Negreiro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b="1" lang="pt-BR" sz="2000">
                <a:latin typeface="Arial"/>
              </a:rPr>
              <a:t>Ângela Santos da Fonseca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838080" y="365040"/>
            <a:ext cx="9828360" cy="64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pt-BR" sz="3200">
                <a:solidFill>
                  <a:srgbClr val="404040"/>
                </a:solidFill>
                <a:latin typeface="Arial"/>
                <a:ea typeface="DejaVu Sans"/>
              </a:rPr>
              <a:t>A VISÃO CONSCIENTE SOBRE  INTERNET</a:t>
            </a:r>
            <a:endParaRPr/>
          </a:p>
        </p:txBody>
      </p:sp>
      <p:sp>
        <p:nvSpPr>
          <p:cNvPr id="423" name="CustomShape 2"/>
          <p:cNvSpPr/>
          <p:nvPr/>
        </p:nvSpPr>
        <p:spPr>
          <a:xfrm>
            <a:off x="1523880" y="1008000"/>
            <a:ext cx="9142560" cy="5492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404040"/>
                </a:solidFill>
                <a:latin typeface="Arial"/>
                <a:ea typeface="DejaVu Sans"/>
              </a:rPr>
              <a:t>As mídias são inevitáveis, poderosas e cada vez mais essenciais.</a:t>
            </a:r>
            <a:endParaRPr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404040"/>
                </a:solidFill>
                <a:latin typeface="Arial"/>
                <a:ea typeface="DejaVu Sans"/>
              </a:rPr>
              <a:t>Não são malignas nem benéficas, mas podem vir a sê-lo, dependendo como usadas.</a:t>
            </a:r>
            <a:endParaRPr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>
                <a:solidFill>
                  <a:srgbClr val="404040"/>
                </a:solidFill>
                <a:latin typeface="Arial"/>
                <a:ea typeface="DejaVu Sans"/>
              </a:rPr>
              <a:t>"A nossa tarefa como cuidadores, pais e cidadãos do Séc XXI é compreendê-las, reconhecer e usar seu potencial para o bem, proteger a nós mesmos e aos outros contra danos e discernir quando elas são a melhor ferramenta para a atividade em questão, desligando-as quando não for o caso.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424" name="CustomShape 3"/>
          <p:cNvSpPr/>
          <p:nvPr/>
        </p:nvSpPr>
        <p:spPr>
          <a:xfrm>
            <a:off x="1419120" y="1497600"/>
            <a:ext cx="180000" cy="345960"/>
          </a:xfrm>
          <a:prstGeom prst="rect">
            <a:avLst/>
          </a:prstGeom>
          <a:noFill/>
          <a:ln>
            <a:noFill/>
          </a:ln>
        </p:spPr>
      </p:sp>
    </p:spTree>
  </p:cSld>
  <p:transition spd="med"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838080" y="365040"/>
            <a:ext cx="9828360" cy="1081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pt-BR" sz="3200">
                <a:solidFill>
                  <a:srgbClr val="404040"/>
                </a:solidFill>
                <a:latin typeface="Arial"/>
                <a:ea typeface="DejaVu Sans"/>
              </a:rPr>
              <a:t>COMO CUMPRIR ESSA TAREFA</a:t>
            </a:r>
            <a:endParaRPr/>
          </a:p>
        </p:txBody>
      </p:sp>
      <p:sp>
        <p:nvSpPr>
          <p:cNvPr id="426" name="CustomShape 2"/>
          <p:cNvSpPr/>
          <p:nvPr/>
        </p:nvSpPr>
        <p:spPr>
          <a:xfrm>
            <a:off x="1523880" y="1500120"/>
            <a:ext cx="9142560" cy="471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404040"/>
                </a:solidFill>
                <a:latin typeface="Arial"/>
                <a:ea typeface="DejaVu Sans"/>
              </a:rPr>
              <a:t>Os pais devem  se esclarecer  sobre o mundo digital ( parte técnica  e jurídica)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404040"/>
                </a:solidFill>
                <a:latin typeface="Arial"/>
                <a:ea typeface="DejaVu Sans"/>
              </a:rPr>
              <a:t>Oferecer a seu filho diálogo, estímulo a confiança, apoio e aconselhamento;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404040"/>
                </a:solidFill>
                <a:latin typeface="Arial"/>
                <a:ea typeface="DejaVu Sans"/>
              </a:rPr>
              <a:t>Valorizar as habilidades do seu filho perante a Internet, proporcionando-lhe ambiente ricos e desafiadores;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404040"/>
                </a:solidFill>
                <a:latin typeface="Arial"/>
                <a:ea typeface="DejaVu Sans"/>
              </a:rPr>
              <a:t>Dar a seu filho sempre  respostas honestas e quando não as tiver procurá-las;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ransition spd="med">
    <p:fad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1523880" y="571320"/>
            <a:ext cx="9142560" cy="528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200">
                <a:solidFill>
                  <a:srgbClr val="404040"/>
                </a:solidFill>
                <a:latin typeface="Arial"/>
                <a:ea typeface="DejaVu Sans"/>
              </a:rPr>
              <a:t>Sempre que necessário, os pais devem procurar ajuda de profissionais saúde, educadores para que em conjunto, possam  evitar e ou resolver problemas eventuais que ocorram com nossos jovens;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200">
                <a:solidFill>
                  <a:srgbClr val="404040"/>
                </a:solidFill>
                <a:latin typeface="Arial"/>
                <a:ea typeface="DejaVu Sans"/>
              </a:rPr>
              <a:t>Para que os pais sejam agentes ativos nas vidas de seus filhos, necessariamente terão de ser capazes de entender e apreciar as inovações, apoiar e aconselhar seus jovens na aplicação das novas tecnologias.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ransition spd="med">
    <p:fad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1523880" y="928800"/>
            <a:ext cx="9142560" cy="401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200">
                <a:solidFill>
                  <a:srgbClr val="404040"/>
                </a:solidFill>
                <a:latin typeface="Arial"/>
                <a:ea typeface="DejaVu Sans"/>
              </a:rPr>
              <a:t>Tudo isso faz parte de uma </a:t>
            </a:r>
            <a:r>
              <a:rPr b="1" lang="pt-BR" sz="3200">
                <a:solidFill>
                  <a:srgbClr val="404040"/>
                </a:solidFill>
                <a:latin typeface="Arial"/>
                <a:ea typeface="DejaVu Sans"/>
              </a:rPr>
              <a:t>Mediação Interativa Parental</a:t>
            </a:r>
            <a:r>
              <a:rPr lang="pt-BR" sz="3200">
                <a:solidFill>
                  <a:srgbClr val="404040"/>
                </a:solidFill>
                <a:latin typeface="Arial"/>
                <a:ea typeface="DejaVu Sans"/>
              </a:rPr>
              <a:t>, onde a Educação, Redução de Danos e Capacitação são as chaves para a minimização de danos online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200">
                <a:solidFill>
                  <a:srgbClr val="404040"/>
                </a:solidFill>
                <a:latin typeface="Arial"/>
                <a:ea typeface="DejaVu Sans"/>
              </a:rPr>
              <a:t>Existe também a Mediação Estrutural, da qual faz parte os filtros e bloqueios tais como filtros disponibilizados por algumas mídias e navegadores e programas, incluindo gratuitos.</a:t>
            </a:r>
            <a:endParaRPr/>
          </a:p>
        </p:txBody>
      </p:sp>
    </p:spTree>
  </p:cSld>
  <p:transition spd="med">
    <p:fad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838080" y="533520"/>
            <a:ext cx="8456760" cy="182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lang="pt-BR" sz="4400">
                <a:solidFill>
                  <a:srgbClr val="404040"/>
                </a:solidFill>
                <a:latin typeface="Arial"/>
                <a:ea typeface="DejaVu Sans"/>
              </a:rPr>
              <a:t>INTERNET SEGURA</a:t>
            </a:r>
            <a:endParaRPr/>
          </a:p>
        </p:txBody>
      </p:sp>
    </p:spTree>
  </p:cSld>
  <p:transition spd="med">
    <p:fade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1271520" y="1196640"/>
            <a:ext cx="8999640" cy="252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080808"/>
                </a:solidFill>
                <a:latin typeface="Arial"/>
                <a:ea typeface="DejaVu Sans"/>
              </a:rPr>
              <a:t>A Internet pode ser um lugar excepcional para que as crianças aprendam, conversem com os amigos da escola ou, simplesmente,  relaxem e  explorem. Mas, da mesma forma que a Web pode ser útil, ela pode ser um perigo.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080808"/>
                </a:solidFill>
                <a:latin typeface="Arial"/>
                <a:ea typeface="DejaVu Sans"/>
              </a:rPr>
              <a:t>Antes de deixar que seu filho se conecte, certifique-se de estabelecer algumas  regras:</a:t>
            </a:r>
            <a:endParaRPr/>
          </a:p>
        </p:txBody>
      </p:sp>
    </p:spTree>
  </p:cSld>
  <p:transition spd="med">
    <p:fade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1727280" y="214200"/>
            <a:ext cx="9287640" cy="5325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200">
                <a:solidFill>
                  <a:srgbClr val="080808"/>
                </a:solidFill>
                <a:latin typeface="Arial"/>
                <a:ea typeface="DejaVu Sans"/>
              </a:rPr>
              <a:t>1</a:t>
            </a:r>
            <a:r>
              <a:rPr b="1" lang="pt-BR" sz="2400">
                <a:solidFill>
                  <a:srgbClr val="080808"/>
                </a:solidFill>
                <a:latin typeface="Arial"/>
                <a:ea typeface="DejaVu Sans"/>
              </a:rPr>
              <a:t>.</a:t>
            </a:r>
            <a:r>
              <a:rPr lang="pt-BR" sz="2400">
                <a:solidFill>
                  <a:srgbClr val="080808"/>
                </a:solidFill>
                <a:latin typeface="Arial"/>
                <a:ea typeface="DejaVu Sans"/>
              </a:rPr>
              <a:t>Estimule seus filhos a compartilharem as experiências da Internet deles COM VOCÊ. Desfrute da Internet com seus filhos. Conhecer a Internet é a melhor forma de ajudar seu filho a evitar suas perigosas armadilhas. Seu filho respeitará conselhos dados com conhecimento de causa, mas os rejeitará se ele perceber que você não conhece o assunto.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80808"/>
                </a:solidFill>
                <a:latin typeface="Arial"/>
                <a:ea typeface="DejaVu Sans"/>
              </a:rPr>
              <a:t>2</a:t>
            </a:r>
            <a:r>
              <a:rPr lang="pt-BR" sz="2400">
                <a:solidFill>
                  <a:srgbClr val="080808"/>
                </a:solidFill>
                <a:latin typeface="Arial"/>
                <a:ea typeface="DejaVu Sans"/>
              </a:rPr>
              <a:t>. Ensine seus filhos a confiar em seus instintos. Se algo on-line os deixa nervosos, eles devem dizer isso a você.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80808"/>
                </a:solidFill>
                <a:latin typeface="Arial"/>
                <a:ea typeface="DejaVu Sans"/>
              </a:rPr>
              <a:t>3</a:t>
            </a:r>
            <a:r>
              <a:rPr lang="pt-BR" sz="2400">
                <a:solidFill>
                  <a:srgbClr val="080808"/>
                </a:solidFill>
                <a:latin typeface="Arial"/>
                <a:ea typeface="DejaVu Sans"/>
              </a:rPr>
              <a:t>. Se seus filhos visitam salas de bate-papo, utilizam</a:t>
            </a:r>
            <a:r>
              <a:rPr lang="pt-BR" sz="2400">
                <a:solidFill>
                  <a:srgbClr val="404040"/>
                </a:solidFill>
                <a:latin typeface="Arial"/>
                <a:ea typeface="DejaVu Sans"/>
              </a:rPr>
              <a:t> </a:t>
            </a:r>
            <a:r>
              <a:rPr lang="pt-BR" sz="2400">
                <a:solidFill>
                  <a:srgbClr val="000000"/>
                </a:solidFill>
                <a:latin typeface="Arial"/>
                <a:ea typeface="DejaVu Sans"/>
              </a:rPr>
              <a:t>programas de mensagem instantânea</a:t>
            </a:r>
            <a:r>
              <a:rPr lang="pt-BR" sz="2400">
                <a:solidFill>
                  <a:srgbClr val="080808"/>
                </a:solidFill>
                <a:latin typeface="Arial"/>
                <a:ea typeface="DejaVu Sans"/>
              </a:rPr>
              <a:t>, jogos on-line ou outras atividades na Internet que solicitamlogine senhas para identificação, ajude-os a escolhê-lo e certifique-se de que ele não revele nenhuma informação pessoal.</a:t>
            </a:r>
            <a:endParaRPr/>
          </a:p>
        </p:txBody>
      </p:sp>
    </p:spTree>
  </p:cSld>
  <p:transition spd="med">
    <p:fade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1584000" y="500040"/>
            <a:ext cx="8855640" cy="592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200">
                <a:solidFill>
                  <a:srgbClr val="080808"/>
                </a:solidFill>
                <a:latin typeface="Arial"/>
                <a:ea typeface="DejaVu Sans"/>
              </a:rPr>
              <a:t>4</a:t>
            </a:r>
            <a:r>
              <a:rPr lang="pt-BR" sz="3200">
                <a:solidFill>
                  <a:srgbClr val="080808"/>
                </a:solidFill>
                <a:latin typeface="Arial"/>
                <a:ea typeface="DejaVu Sans"/>
              </a:rPr>
              <a:t>.Insista para que seus filhos </a:t>
            </a:r>
            <a:r>
              <a:rPr b="1" i="1" lang="pt-BR" sz="3200" u="sng">
                <a:solidFill>
                  <a:srgbClr val="080808"/>
                </a:solidFill>
                <a:latin typeface="Arial"/>
                <a:ea typeface="DejaVu Sans"/>
              </a:rPr>
              <a:t>nunca </a:t>
            </a:r>
            <a:r>
              <a:rPr lang="pt-BR" sz="3200">
                <a:solidFill>
                  <a:srgbClr val="080808"/>
                </a:solidFill>
                <a:latin typeface="Arial"/>
                <a:ea typeface="DejaVu Sans"/>
              </a:rPr>
              <a:t>divulguem seu endereço, número de telefone, escola onde estudam ou qualquer outra informação pessoal.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3200">
                <a:solidFill>
                  <a:srgbClr val="080808"/>
                </a:solidFill>
                <a:latin typeface="Arial"/>
                <a:ea typeface="DejaVu Sans"/>
              </a:rPr>
              <a:t>5</a:t>
            </a:r>
            <a:r>
              <a:rPr lang="pt-BR" sz="3200">
                <a:solidFill>
                  <a:srgbClr val="080808"/>
                </a:solidFill>
                <a:latin typeface="Arial"/>
                <a:ea typeface="DejaVu Sans"/>
              </a:rPr>
              <a:t>. Ensine seus filhos a diferença do que é bom e do que é ruim na Internet e compare com situações do mundo real.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3200">
                <a:solidFill>
                  <a:srgbClr val="080808"/>
                </a:solidFill>
                <a:latin typeface="Arial"/>
                <a:ea typeface="DejaVu Sans"/>
              </a:rPr>
              <a:t>6</a:t>
            </a:r>
            <a:r>
              <a:rPr lang="pt-BR" sz="3200">
                <a:solidFill>
                  <a:srgbClr val="080808"/>
                </a:solidFill>
                <a:latin typeface="Arial"/>
                <a:ea typeface="DejaVu Sans"/>
              </a:rPr>
              <a:t>. Mostre aos seus filhos como respeitar os demais, on-line. Certifique-se de que eles saibam que as regras de bom comportamento não mudam somente porque estão em uma máquina.</a:t>
            </a:r>
            <a:endParaRPr/>
          </a:p>
        </p:txBody>
      </p:sp>
    </p:spTree>
  </p:cSld>
  <p:transition spd="med">
    <p:fade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