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8" r:id="rId4"/>
    <p:sldId id="259" r:id="rId5"/>
    <p:sldId id="260" r:id="rId6"/>
    <p:sldId id="261" r:id="rId7"/>
    <p:sldId id="257" r:id="rId8"/>
    <p:sldId id="266" r:id="rId9"/>
    <p:sldId id="264" r:id="rId10"/>
    <p:sldId id="262" r:id="rId11"/>
  </p:sldIdLst>
  <p:sldSz cx="9144000" cy="6858000" type="screen4x3"/>
  <p:notesSz cx="6877050" cy="100012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3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A8A42196-9BEC-4BCD-B749-332205689ED5}"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8A42196-9BEC-4BCD-B749-332205689ED5}"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A8A42196-9BEC-4BCD-B749-332205689ED5}"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8A42196-9BEC-4BCD-B749-332205689ED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6FC4A2C4-346D-4BC2-9B97-4F0FB1800685}" type="datetimeFigureOut">
              <a:rPr lang="pt-BR" smtClean="0"/>
              <a:pPr/>
              <a:t>21/07/2014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8A42196-9BEC-4BCD-B749-332205689ED5}"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C4A2C4-346D-4BC2-9B97-4F0FB1800685}" type="datetimeFigureOut">
              <a:rPr lang="pt-BR" smtClean="0"/>
              <a:pPr/>
              <a:t>21/07/2014</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A42196-9BEC-4BCD-B749-332205689ED5}"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err="1" smtClean="0"/>
              <a:t>Cyberbulling</a:t>
            </a:r>
            <a:r>
              <a:rPr lang="pt-BR" dirty="0" smtClean="0"/>
              <a:t> e </a:t>
            </a:r>
            <a:r>
              <a:rPr lang="pt-BR" dirty="0" err="1" smtClean="0"/>
              <a:t>Sexting</a:t>
            </a:r>
            <a:endParaRPr lang="pt-BR" dirty="0"/>
          </a:p>
        </p:txBody>
      </p:sp>
      <p:sp>
        <p:nvSpPr>
          <p:cNvPr id="9" name="Subtítulo 8"/>
          <p:cNvSpPr>
            <a:spLocks noGrp="1"/>
          </p:cNvSpPr>
          <p:nvPr>
            <p:ph type="subTitle" idx="1"/>
          </p:nvPr>
        </p:nvSpPr>
        <p:spPr>
          <a:xfrm>
            <a:off x="1432560" y="2921634"/>
            <a:ext cx="7282844" cy="1793250"/>
          </a:xfrm>
        </p:spPr>
        <p:txBody>
          <a:bodyPr>
            <a:noAutofit/>
          </a:bodyPr>
          <a:lstStyle/>
          <a:p>
            <a:pPr algn="ctr"/>
            <a:r>
              <a:rPr lang="pt-BR" sz="4800" dirty="0" smtClean="0"/>
              <a:t>O que preciso saber? </a:t>
            </a:r>
          </a:p>
          <a:p>
            <a:pPr algn="ctr"/>
            <a:r>
              <a:rPr lang="pt-BR" sz="4800" dirty="0" smtClean="0"/>
              <a:t>O que posso fazer?</a:t>
            </a:r>
            <a:endParaRPr lang="pt-BR" sz="4800" dirty="0"/>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57290" y="357166"/>
            <a:ext cx="7498080" cy="6286544"/>
          </a:xfrm>
        </p:spPr>
        <p:txBody>
          <a:bodyPr>
            <a:noAutofit/>
          </a:bodyPr>
          <a:lstStyle/>
          <a:p>
            <a:pPr>
              <a:buNone/>
            </a:pPr>
            <a:r>
              <a:rPr lang="pt-BR" sz="4000" dirty="0" smtClean="0">
                <a:effectLst>
                  <a:outerShdw blurRad="38100" dist="38100" dir="2700000" algn="tl">
                    <a:srgbClr val="000000">
                      <a:alpha val="43137"/>
                    </a:srgbClr>
                  </a:outerShdw>
                </a:effectLst>
              </a:rPr>
              <a:t>Considerações </a:t>
            </a:r>
            <a:r>
              <a:rPr lang="pt-BR" sz="4000" dirty="0" smtClean="0">
                <a:effectLst>
                  <a:outerShdw blurRad="38100" dist="38100" dir="2700000" algn="tl">
                    <a:srgbClr val="000000">
                      <a:alpha val="43137"/>
                    </a:srgbClr>
                  </a:outerShdw>
                </a:effectLst>
              </a:rPr>
              <a:t>finais</a:t>
            </a:r>
          </a:p>
          <a:p>
            <a:pPr>
              <a:buNone/>
            </a:pPr>
            <a:endParaRPr lang="pt-BR" sz="2400" dirty="0" smtClean="0"/>
          </a:p>
          <a:p>
            <a:pPr>
              <a:buNone/>
            </a:pPr>
            <a:r>
              <a:rPr lang="pt-BR" sz="2000" dirty="0" smtClean="0"/>
              <a:t>As </a:t>
            </a:r>
            <a:r>
              <a:rPr lang="pt-BR" sz="2000" dirty="0" smtClean="0"/>
              <a:t>relações interpessoais sempre se mostraram complexas, exatamente porque há uma grande diversidade cultural, étnica, religiosa em todos os grupos sociais, por mais fechados e avessos ao conhecimento de novas culturas. Neste ambiente complexo e diversificado há sem dúvida o surgimento de violência, das mais variadas possíveis. Atualmente a forma mais debatida é a prática denominada </a:t>
            </a:r>
            <a:r>
              <a:rPr lang="pt-BR" sz="2000" i="1" dirty="0" err="1" smtClean="0"/>
              <a:t>bullying</a:t>
            </a:r>
            <a:r>
              <a:rPr lang="pt-BR" sz="2000" dirty="0" smtClean="0"/>
              <a:t> tão antiga quanto a vida em sociedade mas que atualmente tem demonstrado seu lado mais perverso porque consegue manter a vítima sob extremo stress. O mundo globalizado e o acesso cada vez mais difundido da rede mundial de computadores propiciou a difusão da violência </a:t>
            </a:r>
            <a:r>
              <a:rPr lang="pt-BR" sz="2000" dirty="0" smtClean="0"/>
              <a:t>também </a:t>
            </a:r>
            <a:r>
              <a:rPr lang="pt-BR" sz="2000" dirty="0" smtClean="0"/>
              <a:t>no mundo </a:t>
            </a:r>
            <a:r>
              <a:rPr lang="pt-BR" sz="2000" dirty="0" smtClean="0"/>
              <a:t>virtual. </a:t>
            </a:r>
          </a:p>
          <a:p>
            <a:pPr>
              <a:buNone/>
            </a:pPr>
            <a:r>
              <a:rPr lang="pt-BR" sz="2000" dirty="0" smtClean="0"/>
              <a:t>É preciso um olhar mais atento, mais acurado sobre o assunto, porque não podemos continuar nos enganando que atitudes como </a:t>
            </a:r>
            <a:r>
              <a:rPr lang="pt-BR" sz="2000" dirty="0" smtClean="0"/>
              <a:t>as que vimos hoje são </a:t>
            </a:r>
            <a:r>
              <a:rPr lang="pt-BR" sz="2000" dirty="0" smtClean="0"/>
              <a:t>condutas “normais” ou “naturais de uma determinada idade”.</a:t>
            </a:r>
            <a:endParaRPr lang="pt-B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85852" y="1571612"/>
            <a:ext cx="7498080" cy="1928826"/>
          </a:xfrm>
        </p:spPr>
        <p:txBody>
          <a:bodyPr>
            <a:normAutofit fontScale="85000" lnSpcReduction="20000"/>
          </a:bodyPr>
          <a:lstStyle/>
          <a:p>
            <a:r>
              <a:rPr lang="pt-BR" dirty="0" smtClean="0"/>
              <a:t>É </a:t>
            </a:r>
            <a:r>
              <a:rPr lang="pt-BR" dirty="0" smtClean="0"/>
              <a:t>um tipo de violência</a:t>
            </a:r>
            <a:r>
              <a:rPr lang="pt-BR" b="1" dirty="0" smtClean="0"/>
              <a:t> </a:t>
            </a:r>
            <a:r>
              <a:rPr lang="pt-BR" dirty="0" smtClean="0"/>
              <a:t>p</a:t>
            </a:r>
            <a:r>
              <a:rPr lang="pt-BR" dirty="0" smtClean="0"/>
              <a:t>raticada </a:t>
            </a:r>
            <a:r>
              <a:rPr lang="pt-BR" dirty="0" smtClean="0"/>
              <a:t>através da internet </a:t>
            </a:r>
            <a:r>
              <a:rPr lang="pt-BR" dirty="0" smtClean="0"/>
              <a:t>e/ou redes sociais. Significa </a:t>
            </a:r>
            <a:r>
              <a:rPr lang="pt-BR" dirty="0" smtClean="0"/>
              <a:t>usar o espaço virtual para intimidar e hostilizar </a:t>
            </a:r>
            <a:r>
              <a:rPr lang="pt-BR" dirty="0" smtClean="0"/>
              <a:t>alguém, </a:t>
            </a:r>
            <a:r>
              <a:rPr lang="pt-BR" dirty="0" smtClean="0"/>
              <a:t>difamando, </a:t>
            </a:r>
            <a:r>
              <a:rPr lang="pt-BR" dirty="0" smtClean="0"/>
              <a:t>humilhando, insultando </a:t>
            </a:r>
            <a:r>
              <a:rPr lang="pt-BR" dirty="0" smtClean="0"/>
              <a:t>ou atacando covardemente</a:t>
            </a:r>
            <a:r>
              <a:rPr lang="pt-BR" dirty="0" smtClean="0"/>
              <a:t>.</a:t>
            </a:r>
            <a:endParaRPr lang="pt-BR" dirty="0" smtClean="0"/>
          </a:p>
          <a:p>
            <a:endParaRPr lang="pt-BR" dirty="0"/>
          </a:p>
        </p:txBody>
      </p:sp>
      <p:sp>
        <p:nvSpPr>
          <p:cNvPr id="4" name="Título 1"/>
          <p:cNvSpPr>
            <a:spLocks noGrp="1"/>
          </p:cNvSpPr>
          <p:nvPr>
            <p:ph type="title"/>
          </p:nvPr>
        </p:nvSpPr>
        <p:spPr>
          <a:xfrm>
            <a:off x="1285852" y="142860"/>
            <a:ext cx="7498080" cy="1143000"/>
          </a:xfrm>
        </p:spPr>
        <p:txBody>
          <a:bodyPr/>
          <a:lstStyle/>
          <a:p>
            <a:r>
              <a:rPr lang="pt-BR" dirty="0" err="1" smtClean="0">
                <a:solidFill>
                  <a:srgbClr val="572314"/>
                </a:solidFill>
              </a:rPr>
              <a:t>Cyberbullying</a:t>
            </a:r>
            <a:endParaRPr lang="pt-BR" dirty="0">
              <a:solidFill>
                <a:srgbClr val="572314"/>
              </a:solidFill>
            </a:endParaRPr>
          </a:p>
        </p:txBody>
      </p:sp>
      <p:sp>
        <p:nvSpPr>
          <p:cNvPr id="10" name="Espaço Reservado para Conteúdo 2"/>
          <p:cNvSpPr txBox="1">
            <a:spLocks/>
          </p:cNvSpPr>
          <p:nvPr/>
        </p:nvSpPr>
        <p:spPr>
          <a:xfrm>
            <a:off x="2143108" y="3786190"/>
            <a:ext cx="1921946" cy="695316"/>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pt-BR" sz="4400" b="0" i="0" u="none" strike="noStrike" kern="1200" cap="none" spc="0" normalizeH="0" baseline="0" noProof="0" dirty="0" smtClean="0">
                <a:ln>
                  <a:noFill/>
                </a:ln>
                <a:solidFill>
                  <a:schemeClr val="tx1"/>
                </a:solidFill>
                <a:effectLst/>
                <a:uLnTx/>
                <a:uFillTx/>
                <a:latin typeface="+mn-lt"/>
                <a:ea typeface="+mn-ea"/>
                <a:cs typeface="+mn-cs"/>
              </a:rPr>
              <a:t>Cyber</a:t>
            </a:r>
            <a:endParaRPr kumimoji="0" lang="pt-BR"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aixaDeTexto 10"/>
          <p:cNvSpPr txBox="1"/>
          <p:nvPr/>
        </p:nvSpPr>
        <p:spPr>
          <a:xfrm>
            <a:off x="1643042" y="4863124"/>
            <a:ext cx="2928958" cy="1569660"/>
          </a:xfrm>
          <a:prstGeom prst="rect">
            <a:avLst/>
          </a:prstGeom>
          <a:noFill/>
        </p:spPr>
        <p:txBody>
          <a:bodyPr wrap="square" rtlCol="0">
            <a:spAutoFit/>
          </a:bodyPr>
          <a:lstStyle/>
          <a:p>
            <a:pPr algn="ctr"/>
            <a:r>
              <a:rPr lang="pt-BR" sz="2400" dirty="0" smtClean="0"/>
              <a:t>Diminutivo de</a:t>
            </a:r>
            <a:r>
              <a:rPr lang="pt-BR" sz="2400" dirty="0" smtClean="0"/>
              <a:t> </a:t>
            </a:r>
            <a:r>
              <a:rPr lang="pt-BR" sz="2400" dirty="0" err="1" smtClean="0"/>
              <a:t>cybernetic</a:t>
            </a:r>
            <a:r>
              <a:rPr lang="pt-BR" sz="2400" dirty="0" smtClean="0"/>
              <a:t>, “grande concentração de tecnologia avançada”</a:t>
            </a:r>
            <a:endParaRPr lang="pt-BR" sz="2400" dirty="0"/>
          </a:p>
        </p:txBody>
      </p:sp>
      <p:sp>
        <p:nvSpPr>
          <p:cNvPr id="12" name="CaixaDeTexto 11"/>
          <p:cNvSpPr txBox="1"/>
          <p:nvPr/>
        </p:nvSpPr>
        <p:spPr>
          <a:xfrm>
            <a:off x="4643438" y="3786190"/>
            <a:ext cx="514885" cy="769441"/>
          </a:xfrm>
          <a:prstGeom prst="rect">
            <a:avLst/>
          </a:prstGeom>
          <a:noFill/>
        </p:spPr>
        <p:txBody>
          <a:bodyPr wrap="none" rtlCol="0">
            <a:spAutoFit/>
          </a:bodyPr>
          <a:lstStyle/>
          <a:p>
            <a:r>
              <a:rPr lang="pt-BR" sz="4400" dirty="0" smtClean="0"/>
              <a:t>+</a:t>
            </a:r>
            <a:endParaRPr lang="pt-BR" sz="4400" dirty="0"/>
          </a:p>
        </p:txBody>
      </p:sp>
      <p:sp>
        <p:nvSpPr>
          <p:cNvPr id="13" name="CaixaDeTexto 12"/>
          <p:cNvSpPr txBox="1"/>
          <p:nvPr/>
        </p:nvSpPr>
        <p:spPr>
          <a:xfrm>
            <a:off x="6215074" y="3786190"/>
            <a:ext cx="1918410" cy="769441"/>
          </a:xfrm>
          <a:prstGeom prst="rect">
            <a:avLst/>
          </a:prstGeom>
          <a:noFill/>
        </p:spPr>
        <p:txBody>
          <a:bodyPr wrap="none" rtlCol="0">
            <a:spAutoFit/>
          </a:bodyPr>
          <a:lstStyle/>
          <a:p>
            <a:r>
              <a:rPr lang="pt-BR" sz="4400" dirty="0" err="1" smtClean="0"/>
              <a:t>Bullying</a:t>
            </a:r>
            <a:endParaRPr lang="pt-BR" sz="4400" dirty="0"/>
          </a:p>
        </p:txBody>
      </p:sp>
      <p:sp>
        <p:nvSpPr>
          <p:cNvPr id="14" name="CaixaDeTexto 13"/>
          <p:cNvSpPr txBox="1"/>
          <p:nvPr/>
        </p:nvSpPr>
        <p:spPr>
          <a:xfrm>
            <a:off x="5286380" y="4854371"/>
            <a:ext cx="2928958" cy="1200329"/>
          </a:xfrm>
          <a:prstGeom prst="rect">
            <a:avLst/>
          </a:prstGeom>
          <a:noFill/>
        </p:spPr>
        <p:txBody>
          <a:bodyPr wrap="square" rtlCol="0">
            <a:spAutoFit/>
          </a:bodyPr>
          <a:lstStyle/>
          <a:p>
            <a:pPr algn="ctr"/>
            <a:r>
              <a:rPr lang="pt-BR" sz="2400" i="1" dirty="0" err="1" smtClean="0"/>
              <a:t>Bully</a:t>
            </a:r>
            <a:r>
              <a:rPr lang="pt-BR" sz="2400" dirty="0" smtClean="0"/>
              <a:t>   →   Valentão (refere-se a brutalizar, tiranizar)</a:t>
            </a:r>
            <a:endParaRPr lang="pt-B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428604"/>
            <a:ext cx="7498080" cy="6215106"/>
          </a:xfrm>
        </p:spPr>
        <p:txBody>
          <a:bodyPr>
            <a:noAutofit/>
          </a:bodyPr>
          <a:lstStyle/>
          <a:p>
            <a:pPr>
              <a:buNone/>
            </a:pPr>
            <a:r>
              <a:rPr lang="pt-BR" sz="4000" dirty="0" smtClean="0">
                <a:solidFill>
                  <a:srgbClr val="572314"/>
                </a:solidFill>
                <a:effectLst>
                  <a:outerShdw blurRad="38100" dist="38100" dir="2700000" algn="tl">
                    <a:srgbClr val="000000">
                      <a:alpha val="43137"/>
                    </a:srgbClr>
                  </a:outerShdw>
                </a:effectLst>
                <a:latin typeface="+mj-lt"/>
              </a:rPr>
              <a:t>Tipos</a:t>
            </a:r>
            <a:r>
              <a:rPr lang="pt-BR" sz="2400" dirty="0" smtClean="0">
                <a:solidFill>
                  <a:srgbClr val="572314"/>
                </a:solidFill>
                <a:effectLst>
                  <a:outerShdw blurRad="38100" dist="38100" dir="2700000" algn="tl">
                    <a:srgbClr val="000000">
                      <a:alpha val="43137"/>
                    </a:srgbClr>
                  </a:outerShdw>
                </a:effectLst>
                <a:latin typeface="+mj-lt"/>
              </a:rPr>
              <a:t> </a:t>
            </a:r>
            <a:r>
              <a:rPr lang="pt-BR" sz="2400" dirty="0" smtClean="0">
                <a:solidFill>
                  <a:srgbClr val="572314"/>
                </a:solidFill>
                <a:effectLst>
                  <a:outerShdw blurRad="38100" dist="38100" dir="2700000" algn="tl">
                    <a:srgbClr val="000000">
                      <a:alpha val="43137"/>
                    </a:srgbClr>
                  </a:outerShdw>
                </a:effectLst>
              </a:rPr>
              <a:t>(</a:t>
            </a:r>
            <a:r>
              <a:rPr lang="pt-BR" sz="2400" dirty="0" smtClean="0"/>
              <a:t>Segundo</a:t>
            </a:r>
            <a:r>
              <a:rPr lang="pt-BR" sz="2400" b="1" dirty="0" smtClean="0"/>
              <a:t> </a:t>
            </a:r>
            <a:r>
              <a:rPr lang="pt-BR" sz="2400" dirty="0" smtClean="0">
                <a:solidFill>
                  <a:schemeClr val="tx2">
                    <a:lumMod val="50000"/>
                  </a:schemeClr>
                </a:solidFill>
              </a:rPr>
              <a:t>a Agência Experimental de Notícias do ISEB - I</a:t>
            </a:r>
            <a:r>
              <a:rPr lang="pt-BR" sz="2400" dirty="0" smtClean="0"/>
              <a:t>nstituto </a:t>
            </a:r>
            <a:r>
              <a:rPr lang="pt-BR" sz="2400" dirty="0" smtClean="0"/>
              <a:t>Superior de Estudos Brasileiros</a:t>
            </a:r>
            <a:r>
              <a:rPr lang="pt-BR" sz="2000" dirty="0" smtClean="0"/>
              <a:t>)</a:t>
            </a:r>
          </a:p>
          <a:p>
            <a:pPr>
              <a:buNone/>
            </a:pPr>
            <a:endParaRPr lang="pt-BR" sz="2400" dirty="0" smtClean="0"/>
          </a:p>
          <a:p>
            <a:r>
              <a:rPr lang="pt-BR" sz="2400" dirty="0" smtClean="0"/>
              <a:t>Provocação incendiária – discussões que se iniciam online e se propagam de forma rápida usando linguagem vulgar e ofensiva;</a:t>
            </a:r>
          </a:p>
          <a:p>
            <a:r>
              <a:rPr lang="pt-BR" sz="2400" dirty="0" smtClean="0"/>
              <a:t>Assédio: envio de mensagens ofensivas, com o objetivo de insultar a vítima;</a:t>
            </a:r>
          </a:p>
          <a:p>
            <a:r>
              <a:rPr lang="pt-BR" sz="2400" dirty="0" smtClean="0"/>
              <a:t>Difamação: ato de difamar ou injuriar alguém mediante fofocas e rumores disseminados na Internet visando causar danos à reputação;</a:t>
            </a:r>
          </a:p>
          <a:p>
            <a:r>
              <a:rPr lang="pt-BR" sz="2400" dirty="0" smtClean="0"/>
              <a:t>Roubo de identidade:  o agressor se faz passar por outra pessoa na internet, usando seus dados pessoais, como conta de e-mail ou </a:t>
            </a:r>
            <a:r>
              <a:rPr lang="pt-BR" sz="2400" i="1" dirty="0" err="1" smtClean="0"/>
              <a:t>messenger</a:t>
            </a:r>
            <a:r>
              <a:rPr lang="pt-BR" sz="2400" dirty="0" smtClean="0"/>
              <a:t>, com o intuito de constranger e gerar danos;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857232"/>
            <a:ext cx="7498080" cy="5391168"/>
          </a:xfrm>
        </p:spPr>
        <p:txBody>
          <a:bodyPr>
            <a:normAutofit fontScale="92500" lnSpcReduction="10000"/>
          </a:bodyPr>
          <a:lstStyle/>
          <a:p>
            <a:r>
              <a:rPr lang="pt-BR" sz="2600" dirty="0" smtClean="0"/>
              <a:t>Violação da intimidade: divulgação de segredos, informações e imagens íntimas ou comprometedoras da vítima;</a:t>
            </a:r>
          </a:p>
          <a:p>
            <a:r>
              <a:rPr lang="pt-BR" sz="2600" dirty="0" smtClean="0"/>
              <a:t>Exclusão: distanciamento de alguém de modo intencional, em uma comunidade virtual;</a:t>
            </a:r>
          </a:p>
          <a:p>
            <a:r>
              <a:rPr lang="pt-BR" sz="2600" dirty="0" smtClean="0"/>
              <a:t>Ameaça: envio repetitivo de mensagens ameaçadoras ou intimidadoras;</a:t>
            </a:r>
          </a:p>
          <a:p>
            <a:r>
              <a:rPr lang="pt-BR" sz="2600" dirty="0" err="1" smtClean="0"/>
              <a:t>Happy</a:t>
            </a:r>
            <a:r>
              <a:rPr lang="pt-BR" sz="2600" dirty="0" smtClean="0"/>
              <a:t> </a:t>
            </a:r>
            <a:r>
              <a:rPr lang="pt-BR" sz="2600" dirty="0" err="1" smtClean="0"/>
              <a:t>Slapping</a:t>
            </a:r>
            <a:r>
              <a:rPr lang="pt-BR" sz="2600" dirty="0" smtClean="0"/>
              <a:t>: interface mais nítida entre o </a:t>
            </a:r>
            <a:r>
              <a:rPr lang="pt-BR" sz="2600" dirty="0" err="1" smtClean="0"/>
              <a:t>bulling</a:t>
            </a:r>
            <a:r>
              <a:rPr lang="pt-BR" sz="2600" dirty="0" smtClean="0"/>
              <a:t> presencial e o virtual. Este tipo de violência é gerado pela divulgação de vídeos mostrando cenas de agressão física, onde uma vítima pode ser escolhida, de forma intencional ou não, para ser agredida na rua e a violência infringida é gravada e posteriormente postado na internet visando humilhar a pessoa agredida.</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642918"/>
            <a:ext cx="7498080" cy="5605482"/>
          </a:xfrm>
        </p:spPr>
        <p:txBody>
          <a:bodyPr>
            <a:normAutofit fontScale="77500" lnSpcReduction="20000"/>
          </a:bodyPr>
          <a:lstStyle/>
          <a:p>
            <a:pPr>
              <a:buNone/>
            </a:pPr>
            <a:r>
              <a:rPr lang="pt-BR" sz="5200" dirty="0" smtClean="0">
                <a:solidFill>
                  <a:srgbClr val="572314"/>
                </a:solidFill>
                <a:effectLst>
                  <a:outerShdw blurRad="38100" dist="38100" dir="2700000" algn="tl">
                    <a:srgbClr val="000000">
                      <a:alpha val="43137"/>
                    </a:srgbClr>
                  </a:outerShdw>
                </a:effectLst>
              </a:rPr>
              <a:t>Estatísticas</a:t>
            </a:r>
          </a:p>
          <a:p>
            <a:pPr>
              <a:buNone/>
            </a:pPr>
            <a:r>
              <a:rPr lang="pt-BR" dirty="0" smtClean="0"/>
              <a:t>Esta prática representa um dos maiores riscos da internet para 16% dos jovens brasileiros conectados à rede. Isso é o que mostra uma pesquisa realizada em fevereiro de 2010 pela </a:t>
            </a:r>
            <a:r>
              <a:rPr lang="pt-BR" dirty="0" err="1" smtClean="0"/>
              <a:t>Safernet</a:t>
            </a:r>
            <a:r>
              <a:rPr lang="pt-BR" dirty="0" smtClean="0"/>
              <a:t>, ONG de defesa dos direitos humanos na internet, envolvendo 2.160 internautas do país com idades entre 10 e 17 anos.</a:t>
            </a:r>
          </a:p>
          <a:p>
            <a:pPr>
              <a:buNone/>
            </a:pPr>
            <a:r>
              <a:rPr lang="pt-BR" dirty="0" smtClean="0"/>
              <a:t>Esse mesmo estudo indica que 38% dos jovens reconhecem ter um amigo que foi vítima de </a:t>
            </a:r>
            <a:r>
              <a:rPr lang="pt-BR" dirty="0" err="1" smtClean="0"/>
              <a:t>cyberbulling</a:t>
            </a:r>
            <a:r>
              <a:rPr lang="pt-BR" dirty="0" smtClean="0"/>
              <a:t>. No entanto apenas 7% já ouviram o desabafo de seus amigos sobre a vivência de situações de agressão e humilhação na internet.</a:t>
            </a:r>
          </a:p>
          <a:p>
            <a:pPr>
              <a:buNone/>
            </a:pPr>
            <a:r>
              <a:rPr lang="pt-BR" dirty="0" smtClean="0"/>
              <a:t>Uma pesquisa global (</a:t>
            </a:r>
            <a:r>
              <a:rPr lang="pt-BR" dirty="0" err="1" smtClean="0"/>
              <a:t>Trend</a:t>
            </a:r>
            <a:r>
              <a:rPr lang="pt-BR" dirty="0" smtClean="0"/>
              <a:t> Micro) indica que um terço dos jovens ativos na internet já passou por situações semelhantes.</a:t>
            </a:r>
          </a:p>
          <a:p>
            <a:pPr>
              <a:buNone/>
            </a:pPr>
            <a:endParaRPr lang="pt-BR" dirty="0" smtClean="0"/>
          </a:p>
          <a:p>
            <a:pPr>
              <a:buNone/>
            </a:pPr>
            <a:endParaRPr lang="pt-BR" dirty="0" smtClean="0"/>
          </a:p>
          <a:p>
            <a:pPr>
              <a:buNone/>
            </a:pPr>
            <a:endParaRPr lang="pt-BR" dirty="0" smtClean="0"/>
          </a:p>
          <a:p>
            <a:pPr>
              <a:buNone/>
            </a:pPr>
            <a:endParaRPr lang="pt-B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714356"/>
            <a:ext cx="7498080" cy="5534044"/>
          </a:xfrm>
        </p:spPr>
        <p:txBody>
          <a:bodyPr>
            <a:normAutofit fontScale="92500" lnSpcReduction="20000"/>
          </a:bodyPr>
          <a:lstStyle/>
          <a:p>
            <a:pPr>
              <a:buNone/>
            </a:pPr>
            <a:r>
              <a:rPr lang="pt-BR" sz="4300" dirty="0" smtClean="0">
                <a:solidFill>
                  <a:srgbClr val="572314"/>
                </a:solidFill>
                <a:effectLst>
                  <a:outerShdw blurRad="38100" dist="38100" dir="2700000" algn="tl">
                    <a:srgbClr val="000000">
                      <a:alpha val="43137"/>
                    </a:srgbClr>
                  </a:outerShdw>
                </a:effectLst>
              </a:rPr>
              <a:t>Legislação</a:t>
            </a:r>
          </a:p>
          <a:p>
            <a:pPr>
              <a:buNone/>
            </a:pPr>
            <a:endParaRPr lang="pt-BR" dirty="0" smtClean="0"/>
          </a:p>
          <a:p>
            <a:pPr>
              <a:buNone/>
            </a:pPr>
            <a:r>
              <a:rPr lang="pt-BR" dirty="0" smtClean="0">
                <a:solidFill>
                  <a:srgbClr val="572314"/>
                </a:solidFill>
              </a:rPr>
              <a:t>O Estado de Santa Catarina instituiu a Lei 14.651/2009 que prevê diversas medidas interdisciplinares e a participação comunitária para a prevenção do </a:t>
            </a:r>
            <a:r>
              <a:rPr lang="pt-BR" i="1" dirty="0" err="1" smtClean="0">
                <a:solidFill>
                  <a:srgbClr val="572314"/>
                </a:solidFill>
              </a:rPr>
              <a:t>bullying</a:t>
            </a:r>
            <a:r>
              <a:rPr lang="pt-BR" dirty="0" smtClean="0">
                <a:solidFill>
                  <a:srgbClr val="572314"/>
                </a:solidFill>
              </a:rPr>
              <a:t>.</a:t>
            </a:r>
            <a:endParaRPr lang="pt-BR" i="1" dirty="0" smtClean="0">
              <a:solidFill>
                <a:srgbClr val="572314"/>
              </a:solidFill>
            </a:endParaRPr>
          </a:p>
          <a:p>
            <a:pPr>
              <a:buNone/>
            </a:pPr>
            <a:endParaRPr lang="pt-BR" dirty="0" smtClean="0"/>
          </a:p>
          <a:p>
            <a:pPr>
              <a:buNone/>
            </a:pPr>
            <a:r>
              <a:rPr lang="pt-BR" dirty="0" smtClean="0"/>
              <a:t>Punir criminalmente talvez não seja o melhor caminho, ressarcir pecuniariamente as vítimas não trará sua paz espiritual, por isso a necessidade  de buscar alternativas mais eficazes.</a:t>
            </a:r>
            <a:br>
              <a:rPr lang="pt-BR" dirty="0" smtClean="0"/>
            </a:br>
            <a:endParaRPr lang="pt-B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Sexting</a:t>
            </a:r>
            <a:endParaRPr lang="pt-BR" dirty="0"/>
          </a:p>
        </p:txBody>
      </p:sp>
      <p:sp>
        <p:nvSpPr>
          <p:cNvPr id="3" name="Espaço Reservado para Conteúdo 2"/>
          <p:cNvSpPr>
            <a:spLocks noGrp="1"/>
          </p:cNvSpPr>
          <p:nvPr>
            <p:ph idx="1"/>
          </p:nvPr>
        </p:nvSpPr>
        <p:spPr>
          <a:xfrm>
            <a:off x="1435608" y="1357298"/>
            <a:ext cx="7498080" cy="1928826"/>
          </a:xfrm>
        </p:spPr>
        <p:txBody>
          <a:bodyPr>
            <a:normAutofit fontScale="92500"/>
          </a:bodyPr>
          <a:lstStyle/>
          <a:p>
            <a:pPr>
              <a:buNone/>
            </a:pPr>
            <a:r>
              <a:rPr lang="pt-BR" dirty="0" smtClean="0"/>
              <a:t>Consiste </a:t>
            </a:r>
            <a:r>
              <a:rPr lang="pt-BR" dirty="0" smtClean="0"/>
              <a:t>no envio de imagens ou vídeos com conteúdo sexual para toda a rede de amigos do adolescente e, como </a:t>
            </a:r>
            <a:r>
              <a:rPr lang="pt-BR" dirty="0" smtClean="0"/>
              <a:t>conseqüência, </a:t>
            </a:r>
            <a:r>
              <a:rPr lang="pt-BR" dirty="0" smtClean="0"/>
              <a:t>gera impactos psicológicos e sociais</a:t>
            </a:r>
            <a:r>
              <a:rPr lang="pt-BR" dirty="0" smtClean="0"/>
              <a:t>.</a:t>
            </a:r>
          </a:p>
        </p:txBody>
      </p:sp>
      <p:sp>
        <p:nvSpPr>
          <p:cNvPr id="4" name="Espaço Reservado para Conteúdo 2"/>
          <p:cNvSpPr txBox="1">
            <a:spLocks/>
          </p:cNvSpPr>
          <p:nvPr/>
        </p:nvSpPr>
        <p:spPr>
          <a:xfrm>
            <a:off x="2143108" y="3786190"/>
            <a:ext cx="1921946" cy="695316"/>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pt-BR" sz="4400" dirty="0" err="1" smtClean="0"/>
              <a:t>Sex</a:t>
            </a:r>
            <a:endParaRPr kumimoji="0" lang="pt-BR"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aixaDeTexto 4"/>
          <p:cNvSpPr txBox="1"/>
          <p:nvPr/>
        </p:nvSpPr>
        <p:spPr>
          <a:xfrm>
            <a:off x="1643042" y="4863124"/>
            <a:ext cx="2928958" cy="461665"/>
          </a:xfrm>
          <a:prstGeom prst="rect">
            <a:avLst/>
          </a:prstGeom>
          <a:noFill/>
        </p:spPr>
        <p:txBody>
          <a:bodyPr wrap="square" rtlCol="0">
            <a:spAutoFit/>
          </a:bodyPr>
          <a:lstStyle/>
          <a:p>
            <a:pPr algn="ctr"/>
            <a:r>
              <a:rPr lang="pt-BR" sz="2400" dirty="0" smtClean="0"/>
              <a:t>Sexo</a:t>
            </a:r>
            <a:endParaRPr lang="pt-BR" sz="2400" dirty="0"/>
          </a:p>
        </p:txBody>
      </p:sp>
      <p:sp>
        <p:nvSpPr>
          <p:cNvPr id="6" name="CaixaDeTexto 5"/>
          <p:cNvSpPr txBox="1"/>
          <p:nvPr/>
        </p:nvSpPr>
        <p:spPr>
          <a:xfrm>
            <a:off x="4643438" y="3786190"/>
            <a:ext cx="514885" cy="769441"/>
          </a:xfrm>
          <a:prstGeom prst="rect">
            <a:avLst/>
          </a:prstGeom>
          <a:noFill/>
        </p:spPr>
        <p:txBody>
          <a:bodyPr wrap="none" rtlCol="0">
            <a:spAutoFit/>
          </a:bodyPr>
          <a:lstStyle/>
          <a:p>
            <a:r>
              <a:rPr lang="pt-BR" sz="4400" dirty="0" smtClean="0"/>
              <a:t>+</a:t>
            </a:r>
            <a:endParaRPr lang="pt-BR" sz="4400" dirty="0"/>
          </a:p>
        </p:txBody>
      </p:sp>
      <p:sp>
        <p:nvSpPr>
          <p:cNvPr id="7" name="CaixaDeTexto 6"/>
          <p:cNvSpPr txBox="1"/>
          <p:nvPr/>
        </p:nvSpPr>
        <p:spPr>
          <a:xfrm>
            <a:off x="6215074" y="3786190"/>
            <a:ext cx="1828129" cy="769441"/>
          </a:xfrm>
          <a:prstGeom prst="rect">
            <a:avLst/>
          </a:prstGeom>
          <a:noFill/>
        </p:spPr>
        <p:txBody>
          <a:bodyPr wrap="none" rtlCol="0">
            <a:spAutoFit/>
          </a:bodyPr>
          <a:lstStyle/>
          <a:p>
            <a:r>
              <a:rPr lang="pt-BR" sz="4400" dirty="0" err="1" smtClean="0"/>
              <a:t>Texting</a:t>
            </a:r>
            <a:endParaRPr lang="pt-BR" sz="4400" dirty="0"/>
          </a:p>
        </p:txBody>
      </p:sp>
      <p:sp>
        <p:nvSpPr>
          <p:cNvPr id="8" name="CaixaDeTexto 7"/>
          <p:cNvSpPr txBox="1"/>
          <p:nvPr/>
        </p:nvSpPr>
        <p:spPr>
          <a:xfrm>
            <a:off x="5286380" y="4854371"/>
            <a:ext cx="2928958" cy="461665"/>
          </a:xfrm>
          <a:prstGeom prst="rect">
            <a:avLst/>
          </a:prstGeom>
          <a:noFill/>
        </p:spPr>
        <p:txBody>
          <a:bodyPr wrap="square" rtlCol="0">
            <a:spAutoFit/>
          </a:bodyPr>
          <a:lstStyle/>
          <a:p>
            <a:pPr algn="ctr"/>
            <a:r>
              <a:rPr lang="pt-BR" sz="2400" dirty="0" smtClean="0"/>
              <a:t>Envio de mensagens</a:t>
            </a:r>
            <a:endParaRPr lang="pt-B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728" y="1057292"/>
            <a:ext cx="7498080" cy="4800600"/>
          </a:xfrm>
        </p:spPr>
        <p:txBody>
          <a:bodyPr/>
          <a:lstStyle/>
          <a:p>
            <a:pPr>
              <a:buNone/>
            </a:pPr>
            <a:r>
              <a:rPr lang="pt-BR" dirty="0" smtClean="0"/>
              <a:t>Agindo muitas vezes por impulso, os jovens não pensam nas conseqüências dos seus atos.</a:t>
            </a:r>
          </a:p>
          <a:p>
            <a:pPr>
              <a:buNone/>
            </a:pPr>
            <a:endParaRPr lang="pt-BR" dirty="0" smtClean="0"/>
          </a:p>
          <a:p>
            <a:pPr>
              <a:buNone/>
            </a:pPr>
            <a:r>
              <a:rPr lang="pt-BR" dirty="0" smtClean="0"/>
              <a:t>A </a:t>
            </a:r>
            <a:r>
              <a:rPr lang="pt-BR" dirty="0" smtClean="0"/>
              <a:t>maior liberação dos costumes sexuais aliados à falta do olhar parental criam um terreno fértil para o </a:t>
            </a:r>
            <a:r>
              <a:rPr lang="pt-BR" dirty="0" err="1" smtClean="0"/>
              <a:t>sexting</a:t>
            </a:r>
            <a:r>
              <a:rPr lang="pt-BR" dirty="0" smtClean="0"/>
              <a:t>.</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85852" y="642918"/>
            <a:ext cx="7647836" cy="5643602"/>
          </a:xfrm>
        </p:spPr>
        <p:txBody>
          <a:bodyPr>
            <a:normAutofit fontScale="70000" lnSpcReduction="20000"/>
          </a:bodyPr>
          <a:lstStyle/>
          <a:p>
            <a:pPr>
              <a:buNone/>
            </a:pPr>
            <a:r>
              <a:rPr lang="pt-BR" sz="5700" dirty="0" smtClean="0"/>
              <a:t>Legislação</a:t>
            </a:r>
          </a:p>
          <a:p>
            <a:pPr>
              <a:buNone/>
            </a:pPr>
            <a:endParaRPr lang="pt-BR" sz="2900" dirty="0" smtClean="0"/>
          </a:p>
          <a:p>
            <a:pPr>
              <a:buNone/>
            </a:pPr>
            <a:r>
              <a:rPr lang="pt-BR" dirty="0" smtClean="0"/>
              <a:t>Embora </a:t>
            </a:r>
            <a:r>
              <a:rPr lang="pt-BR" dirty="0" smtClean="0"/>
              <a:t>não se negue aplicabilidade do Direito </a:t>
            </a:r>
            <a:r>
              <a:rPr lang="pt-BR" dirty="0" smtClean="0"/>
              <a:t>Penal, </a:t>
            </a:r>
            <a:r>
              <a:rPr lang="pt-BR" dirty="0" smtClean="0"/>
              <a:t>não existe tipificação específica para a divulgação não-autorizada de arquivos eróticos ou pornográficos que exponham a intimidade de </a:t>
            </a:r>
            <a:r>
              <a:rPr lang="pt-BR" dirty="0" smtClean="0"/>
              <a:t>alguém.</a:t>
            </a:r>
          </a:p>
          <a:p>
            <a:pPr algn="just">
              <a:buNone/>
            </a:pPr>
            <a:r>
              <a:rPr lang="pt-BR" dirty="0" smtClean="0"/>
              <a:t>Lei </a:t>
            </a:r>
            <a:r>
              <a:rPr lang="pt-BR" dirty="0" smtClean="0"/>
              <a:t>12.737/2012, Art. 154-A do Código Penal (Lei Carolina </a:t>
            </a:r>
            <a:r>
              <a:rPr lang="pt-BR" dirty="0" err="1" smtClean="0"/>
              <a:t>Dieckmann</a:t>
            </a:r>
            <a:r>
              <a:rPr lang="pt-BR" dirty="0" smtClean="0"/>
              <a:t>) - “</a:t>
            </a:r>
            <a:r>
              <a:rPr lang="pt-BR" dirty="0" smtClean="0"/>
              <a:t>invadir dispositivo informático alheio, conectado ou não à rede de computadores, mediante violação indevida de mecanismo de segurança e com o fim de obter, adulterar ou destruir dados ou informações sem autorização expressa ou tácita do titular do dispositivo ou instalar vulnerabilidades para obter vantagem ilícita”, com ênfase na modalidade qualificada do § 3º, assim redigida: “Se da invasão resultar a obtenção de conteúdo de comunicações eletrônicas privadas, segredos comerciais ou industriais, informações sigilosas, assim definidas em lei, ou o controle remoto não autorizado do dispositivo </a:t>
            </a:r>
            <a:r>
              <a:rPr lang="pt-BR" dirty="0" smtClean="0"/>
              <a:t>invadido.”</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10905</TotalTime>
  <Words>707</Words>
  <Application>Microsoft Office PowerPoint</Application>
  <PresentationFormat>Apresentação na tela (4:3)</PresentationFormat>
  <Paragraphs>49</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Solstício</vt:lpstr>
      <vt:lpstr>Cyberbulling e Sexting</vt:lpstr>
      <vt:lpstr>Cyberbullying</vt:lpstr>
      <vt:lpstr>Slide 3</vt:lpstr>
      <vt:lpstr>Slide 4</vt:lpstr>
      <vt:lpstr>Slide 5</vt:lpstr>
      <vt:lpstr>Slide 6</vt:lpstr>
      <vt:lpstr>Sexting</vt:lpstr>
      <vt:lpstr>Slide 8</vt:lpstr>
      <vt:lpstr>Slide 9</vt:lpstr>
      <vt:lpstr>Slide 10</vt:lpstr>
    </vt:vector>
  </TitlesOfParts>
  <Company>Inst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cliente</cp:lastModifiedBy>
  <cp:revision>133</cp:revision>
  <dcterms:created xsi:type="dcterms:W3CDTF">2014-08-10T00:01:03Z</dcterms:created>
  <dcterms:modified xsi:type="dcterms:W3CDTF">2014-07-29T02:04:13Z</dcterms:modified>
</cp:coreProperties>
</file>